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3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00"/>
    <p:restoredTop sz="96928"/>
  </p:normalViewPr>
  <p:slideViewPr>
    <p:cSldViewPr snapToGrid="0">
      <p:cViewPr varScale="1">
        <p:scale>
          <a:sx n="128" d="100"/>
          <a:sy n="128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CF5FA9-1518-4778-B3C5-26AE597B73BF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6657409-A5F4-440C-97B2-5A2D95C2528B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b="0" i="0"/>
            <a:t>Do I have the option to structure my loan as partly fixed or partly floating?</a:t>
          </a:r>
          <a:endParaRPr lang="en-US"/>
        </a:p>
      </dgm:t>
    </dgm:pt>
    <dgm:pt modelId="{6FE7D614-6564-417C-B543-A2651BADDEEA}" type="parTrans" cxnId="{176EC392-0E85-40B0-9988-53CFEE8857B7}">
      <dgm:prSet/>
      <dgm:spPr/>
      <dgm:t>
        <a:bodyPr/>
        <a:lstStyle/>
        <a:p>
          <a:endParaRPr lang="en-US"/>
        </a:p>
      </dgm:t>
    </dgm:pt>
    <dgm:pt modelId="{C5FA26C6-81F1-4FD5-9855-5BDA896DE0D9}" type="sibTrans" cxnId="{176EC392-0E85-40B0-9988-53CFEE8857B7}">
      <dgm:prSet/>
      <dgm:spPr/>
      <dgm:t>
        <a:bodyPr/>
        <a:lstStyle/>
        <a:p>
          <a:endParaRPr lang="en-US"/>
        </a:p>
      </dgm:t>
    </dgm:pt>
    <dgm:pt modelId="{94ABE585-3533-4505-BBF6-9B7E4CB94D56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b="0" i="0"/>
            <a:t>What is the maximum tenure to repay the Loan Against Property</a:t>
          </a:r>
          <a:endParaRPr lang="en-US"/>
        </a:p>
      </dgm:t>
    </dgm:pt>
    <dgm:pt modelId="{B21D1E9B-05FB-4204-993D-DC6A69AA18DB}" type="parTrans" cxnId="{A3A2FA29-1F7D-450E-A165-941B1D26758B}">
      <dgm:prSet/>
      <dgm:spPr/>
      <dgm:t>
        <a:bodyPr/>
        <a:lstStyle/>
        <a:p>
          <a:endParaRPr lang="en-US"/>
        </a:p>
      </dgm:t>
    </dgm:pt>
    <dgm:pt modelId="{66C438D8-1AB5-41AF-AF35-32151C254F11}" type="sibTrans" cxnId="{A3A2FA29-1F7D-450E-A165-941B1D26758B}">
      <dgm:prSet/>
      <dgm:spPr/>
      <dgm:t>
        <a:bodyPr/>
        <a:lstStyle/>
        <a:p>
          <a:endParaRPr lang="en-US"/>
        </a:p>
      </dgm:t>
    </dgm:pt>
    <dgm:pt modelId="{0C9EB1EC-FEA3-4447-AD5F-BEE5E1FA993C}" type="pres">
      <dgm:prSet presAssocID="{4ECF5FA9-1518-4778-B3C5-26AE597B73BF}" presName="root" presStyleCnt="0">
        <dgm:presLayoutVars>
          <dgm:dir/>
          <dgm:resizeHandles val="exact"/>
        </dgm:presLayoutVars>
      </dgm:prSet>
      <dgm:spPr/>
    </dgm:pt>
    <dgm:pt modelId="{77B2FFF8-54F9-4E1F-981A-EF9EAD17FF92}" type="pres">
      <dgm:prSet presAssocID="{76657409-A5F4-440C-97B2-5A2D95C2528B}" presName="compNode" presStyleCnt="0"/>
      <dgm:spPr/>
    </dgm:pt>
    <dgm:pt modelId="{5DD1F93D-3E08-4B09-976B-CCAB45FD963B}" type="pres">
      <dgm:prSet presAssocID="{76657409-A5F4-440C-97B2-5A2D95C2528B}" presName="bgRect" presStyleLbl="bgShp" presStyleIdx="0" presStyleCnt="2"/>
      <dgm:spPr/>
    </dgm:pt>
    <dgm:pt modelId="{19DF3BA1-D7E3-420A-9507-CFD6BBE617DA}" type="pres">
      <dgm:prSet presAssocID="{76657409-A5F4-440C-97B2-5A2D95C2528B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nk"/>
        </a:ext>
      </dgm:extLst>
    </dgm:pt>
    <dgm:pt modelId="{E8B64DB9-21FB-465B-A802-F6BB288D4983}" type="pres">
      <dgm:prSet presAssocID="{76657409-A5F4-440C-97B2-5A2D95C2528B}" presName="spaceRect" presStyleCnt="0"/>
      <dgm:spPr/>
    </dgm:pt>
    <dgm:pt modelId="{DDE19EC4-2B9D-42A0-A622-82963D477B65}" type="pres">
      <dgm:prSet presAssocID="{76657409-A5F4-440C-97B2-5A2D95C2528B}" presName="parTx" presStyleLbl="revTx" presStyleIdx="0" presStyleCnt="2">
        <dgm:presLayoutVars>
          <dgm:chMax val="0"/>
          <dgm:chPref val="0"/>
        </dgm:presLayoutVars>
      </dgm:prSet>
      <dgm:spPr/>
    </dgm:pt>
    <dgm:pt modelId="{15144D49-6730-47B9-8B42-988EA1144EF3}" type="pres">
      <dgm:prSet presAssocID="{C5FA26C6-81F1-4FD5-9855-5BDA896DE0D9}" presName="sibTrans" presStyleCnt="0"/>
      <dgm:spPr/>
    </dgm:pt>
    <dgm:pt modelId="{61D97CD0-298A-49DC-956C-F3D5F1F51A2D}" type="pres">
      <dgm:prSet presAssocID="{94ABE585-3533-4505-BBF6-9B7E4CB94D56}" presName="compNode" presStyleCnt="0"/>
      <dgm:spPr/>
    </dgm:pt>
    <dgm:pt modelId="{800F72E5-44D5-446B-BFFF-FCC8ABAE83A0}" type="pres">
      <dgm:prSet presAssocID="{94ABE585-3533-4505-BBF6-9B7E4CB94D56}" presName="bgRect" presStyleLbl="bgShp" presStyleIdx="1" presStyleCnt="2"/>
      <dgm:spPr/>
    </dgm:pt>
    <dgm:pt modelId="{0B2E79F1-FA08-40EB-AB7A-0573468F3B5C}" type="pres">
      <dgm:prSet presAssocID="{94ABE585-3533-4505-BBF6-9B7E4CB94D56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ouse"/>
        </a:ext>
      </dgm:extLst>
    </dgm:pt>
    <dgm:pt modelId="{734B52EF-4F94-4F9A-AF51-BEC22753BB0D}" type="pres">
      <dgm:prSet presAssocID="{94ABE585-3533-4505-BBF6-9B7E4CB94D56}" presName="spaceRect" presStyleCnt="0"/>
      <dgm:spPr/>
    </dgm:pt>
    <dgm:pt modelId="{20DB2248-3CF9-45C2-BC56-426DCE9E80C9}" type="pres">
      <dgm:prSet presAssocID="{94ABE585-3533-4505-BBF6-9B7E4CB94D56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A3A2FA29-1F7D-450E-A165-941B1D26758B}" srcId="{4ECF5FA9-1518-4778-B3C5-26AE597B73BF}" destId="{94ABE585-3533-4505-BBF6-9B7E4CB94D56}" srcOrd="1" destOrd="0" parTransId="{B21D1E9B-05FB-4204-993D-DC6A69AA18DB}" sibTransId="{66C438D8-1AB5-41AF-AF35-32151C254F11}"/>
    <dgm:cxn modelId="{B49C8E5B-0E51-4915-8E0E-FA0E7606FCB9}" type="presOf" srcId="{94ABE585-3533-4505-BBF6-9B7E4CB94D56}" destId="{20DB2248-3CF9-45C2-BC56-426DCE9E80C9}" srcOrd="0" destOrd="0" presId="urn:microsoft.com/office/officeart/2018/2/layout/IconVerticalSolidList"/>
    <dgm:cxn modelId="{D0517A91-E117-454C-8DF4-AECE87A2FB05}" type="presOf" srcId="{76657409-A5F4-440C-97B2-5A2D95C2528B}" destId="{DDE19EC4-2B9D-42A0-A622-82963D477B65}" srcOrd="0" destOrd="0" presId="urn:microsoft.com/office/officeart/2018/2/layout/IconVerticalSolidList"/>
    <dgm:cxn modelId="{176EC392-0E85-40B0-9988-53CFEE8857B7}" srcId="{4ECF5FA9-1518-4778-B3C5-26AE597B73BF}" destId="{76657409-A5F4-440C-97B2-5A2D95C2528B}" srcOrd="0" destOrd="0" parTransId="{6FE7D614-6564-417C-B543-A2651BADDEEA}" sibTransId="{C5FA26C6-81F1-4FD5-9855-5BDA896DE0D9}"/>
    <dgm:cxn modelId="{9F05EEC0-6866-487D-B564-1A3743BD2993}" type="presOf" srcId="{4ECF5FA9-1518-4778-B3C5-26AE597B73BF}" destId="{0C9EB1EC-FEA3-4447-AD5F-BEE5E1FA993C}" srcOrd="0" destOrd="0" presId="urn:microsoft.com/office/officeart/2018/2/layout/IconVerticalSolidList"/>
    <dgm:cxn modelId="{67ECF6AE-69E9-4A17-A822-814C5FE5F566}" type="presParOf" srcId="{0C9EB1EC-FEA3-4447-AD5F-BEE5E1FA993C}" destId="{77B2FFF8-54F9-4E1F-981A-EF9EAD17FF92}" srcOrd="0" destOrd="0" presId="urn:microsoft.com/office/officeart/2018/2/layout/IconVerticalSolidList"/>
    <dgm:cxn modelId="{3B8F2D62-CB62-49C3-895E-8C4D083890C0}" type="presParOf" srcId="{77B2FFF8-54F9-4E1F-981A-EF9EAD17FF92}" destId="{5DD1F93D-3E08-4B09-976B-CCAB45FD963B}" srcOrd="0" destOrd="0" presId="urn:microsoft.com/office/officeart/2018/2/layout/IconVerticalSolidList"/>
    <dgm:cxn modelId="{500EB06F-4EFA-4127-BFE8-C8E1737D87FE}" type="presParOf" srcId="{77B2FFF8-54F9-4E1F-981A-EF9EAD17FF92}" destId="{19DF3BA1-D7E3-420A-9507-CFD6BBE617DA}" srcOrd="1" destOrd="0" presId="urn:microsoft.com/office/officeart/2018/2/layout/IconVerticalSolidList"/>
    <dgm:cxn modelId="{67996E0F-5C77-449F-931A-9E62F2A094F1}" type="presParOf" srcId="{77B2FFF8-54F9-4E1F-981A-EF9EAD17FF92}" destId="{E8B64DB9-21FB-465B-A802-F6BB288D4983}" srcOrd="2" destOrd="0" presId="urn:microsoft.com/office/officeart/2018/2/layout/IconVerticalSolidList"/>
    <dgm:cxn modelId="{0660CE0B-DD21-42F5-A573-604E4A9881DF}" type="presParOf" srcId="{77B2FFF8-54F9-4E1F-981A-EF9EAD17FF92}" destId="{DDE19EC4-2B9D-42A0-A622-82963D477B65}" srcOrd="3" destOrd="0" presId="urn:microsoft.com/office/officeart/2018/2/layout/IconVerticalSolidList"/>
    <dgm:cxn modelId="{A988E31A-4667-49CB-A9F2-0DFF679F09F2}" type="presParOf" srcId="{0C9EB1EC-FEA3-4447-AD5F-BEE5E1FA993C}" destId="{15144D49-6730-47B9-8B42-988EA1144EF3}" srcOrd="1" destOrd="0" presId="urn:microsoft.com/office/officeart/2018/2/layout/IconVerticalSolidList"/>
    <dgm:cxn modelId="{9D2CB375-2CA0-4E98-8727-12C7AA184E05}" type="presParOf" srcId="{0C9EB1EC-FEA3-4447-AD5F-BEE5E1FA993C}" destId="{61D97CD0-298A-49DC-956C-F3D5F1F51A2D}" srcOrd="2" destOrd="0" presId="urn:microsoft.com/office/officeart/2018/2/layout/IconVerticalSolidList"/>
    <dgm:cxn modelId="{3F34E1BD-8059-4CF2-BEF3-111D10202679}" type="presParOf" srcId="{61D97CD0-298A-49DC-956C-F3D5F1F51A2D}" destId="{800F72E5-44D5-446B-BFFF-FCC8ABAE83A0}" srcOrd="0" destOrd="0" presId="urn:microsoft.com/office/officeart/2018/2/layout/IconVerticalSolidList"/>
    <dgm:cxn modelId="{DEA54683-D160-4C8D-B77E-C19F743D4435}" type="presParOf" srcId="{61D97CD0-298A-49DC-956C-F3D5F1F51A2D}" destId="{0B2E79F1-FA08-40EB-AB7A-0573468F3B5C}" srcOrd="1" destOrd="0" presId="urn:microsoft.com/office/officeart/2018/2/layout/IconVerticalSolidList"/>
    <dgm:cxn modelId="{B9007859-C614-4D48-9AC4-9ED7BDFDBF23}" type="presParOf" srcId="{61D97CD0-298A-49DC-956C-F3D5F1F51A2D}" destId="{734B52EF-4F94-4F9A-AF51-BEC22753BB0D}" srcOrd="2" destOrd="0" presId="urn:microsoft.com/office/officeart/2018/2/layout/IconVerticalSolidList"/>
    <dgm:cxn modelId="{531EA21A-B74A-43DB-9DFB-D834CB8108F5}" type="presParOf" srcId="{61D97CD0-298A-49DC-956C-F3D5F1F51A2D}" destId="{20DB2248-3CF9-45C2-BC56-426DCE9E80C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C62833D-74DF-4ABA-9817-7DC9B3F9C14C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7F9A6141-2F67-4ECF-952C-E4F93BBAECB6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/>
            <a:t>Step away from training API to add more customization</a:t>
          </a:r>
        </a:p>
      </dgm:t>
    </dgm:pt>
    <dgm:pt modelId="{BCF6AFB1-E64A-4209-8AA3-DA1E83D5670E}" type="parTrans" cxnId="{E8FCC64F-0D0A-451D-BB9D-01095260E7BC}">
      <dgm:prSet/>
      <dgm:spPr/>
      <dgm:t>
        <a:bodyPr/>
        <a:lstStyle/>
        <a:p>
          <a:endParaRPr lang="en-US"/>
        </a:p>
      </dgm:t>
    </dgm:pt>
    <dgm:pt modelId="{2E0FCDA7-ECFB-450F-B1FF-AAA7FBF3DFAF}" type="sibTrans" cxnId="{E8FCC64F-0D0A-451D-BB9D-01095260E7BC}">
      <dgm:prSet/>
      <dgm:spPr/>
      <dgm:t>
        <a:bodyPr/>
        <a:lstStyle/>
        <a:p>
          <a:endParaRPr lang="en-US"/>
        </a:p>
      </dgm:t>
    </dgm:pt>
    <dgm:pt modelId="{B50CE42A-2905-4F6B-8573-5A3029E09AC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Lr scheduler </a:t>
          </a:r>
        </a:p>
      </dgm:t>
    </dgm:pt>
    <dgm:pt modelId="{6E85F199-BF2D-4041-AA5C-563A8063D91A}" type="parTrans" cxnId="{1F71C1EC-8BAA-49C6-AACC-61037E74DD9E}">
      <dgm:prSet/>
      <dgm:spPr/>
      <dgm:t>
        <a:bodyPr/>
        <a:lstStyle/>
        <a:p>
          <a:endParaRPr lang="en-US"/>
        </a:p>
      </dgm:t>
    </dgm:pt>
    <dgm:pt modelId="{34C6852A-0104-4443-939A-64C5BC4767F7}" type="sibTrans" cxnId="{1F71C1EC-8BAA-49C6-AACC-61037E74DD9E}">
      <dgm:prSet/>
      <dgm:spPr/>
      <dgm:t>
        <a:bodyPr/>
        <a:lstStyle/>
        <a:p>
          <a:endParaRPr lang="en-US"/>
        </a:p>
      </dgm:t>
    </dgm:pt>
    <dgm:pt modelId="{1669BDB7-A3FC-475F-9488-6CACFEF539E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Optimizer</a:t>
          </a:r>
        </a:p>
      </dgm:t>
    </dgm:pt>
    <dgm:pt modelId="{D3E61E00-2690-4738-A13D-16F0084C23E9}" type="parTrans" cxnId="{A5339ACD-2601-4579-9714-97B2FF7C440E}">
      <dgm:prSet/>
      <dgm:spPr/>
      <dgm:t>
        <a:bodyPr/>
        <a:lstStyle/>
        <a:p>
          <a:endParaRPr lang="en-US"/>
        </a:p>
      </dgm:t>
    </dgm:pt>
    <dgm:pt modelId="{EE80C12B-4086-42C2-9B1D-E23EB77CE012}" type="sibTrans" cxnId="{A5339ACD-2601-4579-9714-97B2FF7C440E}">
      <dgm:prSet/>
      <dgm:spPr/>
      <dgm:t>
        <a:bodyPr/>
        <a:lstStyle/>
        <a:p>
          <a:endParaRPr lang="en-US"/>
        </a:p>
      </dgm:t>
    </dgm:pt>
    <dgm:pt modelId="{2C60152F-8794-401B-9AAD-D077EC361F9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Epochs</a:t>
          </a:r>
        </a:p>
      </dgm:t>
    </dgm:pt>
    <dgm:pt modelId="{9D97D2C4-C17E-42C4-A54D-6FDBF7B926A0}" type="parTrans" cxnId="{9D7B76DD-BC43-4C7C-A55F-FA913EAA5CA0}">
      <dgm:prSet/>
      <dgm:spPr/>
      <dgm:t>
        <a:bodyPr/>
        <a:lstStyle/>
        <a:p>
          <a:endParaRPr lang="en-US"/>
        </a:p>
      </dgm:t>
    </dgm:pt>
    <dgm:pt modelId="{BD32BB80-0480-4C8B-AB8B-94F8B6F4403F}" type="sibTrans" cxnId="{9D7B76DD-BC43-4C7C-A55F-FA913EAA5CA0}">
      <dgm:prSet/>
      <dgm:spPr/>
      <dgm:t>
        <a:bodyPr/>
        <a:lstStyle/>
        <a:p>
          <a:endParaRPr lang="en-US"/>
        </a:p>
      </dgm:t>
    </dgm:pt>
    <dgm:pt modelId="{3DA881F3-66D9-4CBB-A2C4-67D40039BEAD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/>
            <a:t>Train on TD data</a:t>
          </a:r>
        </a:p>
      </dgm:t>
    </dgm:pt>
    <dgm:pt modelId="{AF68DC2F-37C1-4D97-A2BF-5E0321E17A4D}" type="parTrans" cxnId="{5E86ED8E-B49B-4030-8148-3E85C878B766}">
      <dgm:prSet/>
      <dgm:spPr/>
      <dgm:t>
        <a:bodyPr/>
        <a:lstStyle/>
        <a:p>
          <a:endParaRPr lang="en-US"/>
        </a:p>
      </dgm:t>
    </dgm:pt>
    <dgm:pt modelId="{F1616DBC-B96A-4C48-9566-EF4C4A152718}" type="sibTrans" cxnId="{5E86ED8E-B49B-4030-8148-3E85C878B766}">
      <dgm:prSet/>
      <dgm:spPr/>
      <dgm:t>
        <a:bodyPr/>
        <a:lstStyle/>
        <a:p>
          <a:endParaRPr lang="en-US"/>
        </a:p>
      </dgm:t>
    </dgm:pt>
    <dgm:pt modelId="{B27D0879-06BC-4AC2-86E0-2DB4A2B05259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Models attending to whole conversations (DialogueRNN)</a:t>
          </a:r>
        </a:p>
      </dgm:t>
    </dgm:pt>
    <dgm:pt modelId="{40041BF9-BC48-4139-855F-68FB1662C4EF}" type="parTrans" cxnId="{8BF6EF0C-D725-4EAC-9BB9-C4050C793CAE}">
      <dgm:prSet/>
      <dgm:spPr/>
      <dgm:t>
        <a:bodyPr/>
        <a:lstStyle/>
        <a:p>
          <a:endParaRPr lang="en-US"/>
        </a:p>
      </dgm:t>
    </dgm:pt>
    <dgm:pt modelId="{6D268318-18C0-4204-91ED-7CC44C90172A}" type="sibTrans" cxnId="{8BF6EF0C-D725-4EAC-9BB9-C4050C793CAE}">
      <dgm:prSet/>
      <dgm:spPr/>
      <dgm:t>
        <a:bodyPr/>
        <a:lstStyle/>
        <a:p>
          <a:endParaRPr lang="en-US"/>
        </a:p>
      </dgm:t>
    </dgm:pt>
    <dgm:pt modelId="{AA3FED2F-AA69-434A-95C2-36BFB1185E39}" type="pres">
      <dgm:prSet presAssocID="{6C62833D-74DF-4ABA-9817-7DC9B3F9C14C}" presName="root" presStyleCnt="0">
        <dgm:presLayoutVars>
          <dgm:dir/>
          <dgm:resizeHandles val="exact"/>
        </dgm:presLayoutVars>
      </dgm:prSet>
      <dgm:spPr/>
    </dgm:pt>
    <dgm:pt modelId="{6AEC7E2B-8C59-4693-87F2-85F538626A93}" type="pres">
      <dgm:prSet presAssocID="{7F9A6141-2F67-4ECF-952C-E4F93BBAECB6}" presName="compNode" presStyleCnt="0"/>
      <dgm:spPr/>
    </dgm:pt>
    <dgm:pt modelId="{FB6C9926-AC25-42FF-8F4E-C09EA59F73B7}" type="pres">
      <dgm:prSet presAssocID="{7F9A6141-2F67-4ECF-952C-E4F93BBAECB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71371A06-DAB3-43E5-B81F-4F90330C7949}" type="pres">
      <dgm:prSet presAssocID="{7F9A6141-2F67-4ECF-952C-E4F93BBAECB6}" presName="iconSpace" presStyleCnt="0"/>
      <dgm:spPr/>
    </dgm:pt>
    <dgm:pt modelId="{2293B05B-C2EE-4127-A9E9-A6ECA40FAD48}" type="pres">
      <dgm:prSet presAssocID="{7F9A6141-2F67-4ECF-952C-E4F93BBAECB6}" presName="parTx" presStyleLbl="revTx" presStyleIdx="0" presStyleCnt="6">
        <dgm:presLayoutVars>
          <dgm:chMax val="0"/>
          <dgm:chPref val="0"/>
        </dgm:presLayoutVars>
      </dgm:prSet>
      <dgm:spPr/>
    </dgm:pt>
    <dgm:pt modelId="{423FA6A7-93BD-460A-8FF9-575CF79ABCE3}" type="pres">
      <dgm:prSet presAssocID="{7F9A6141-2F67-4ECF-952C-E4F93BBAECB6}" presName="txSpace" presStyleCnt="0"/>
      <dgm:spPr/>
    </dgm:pt>
    <dgm:pt modelId="{544B8E27-FF98-4D5B-BECF-EED8B99756DC}" type="pres">
      <dgm:prSet presAssocID="{7F9A6141-2F67-4ECF-952C-E4F93BBAECB6}" presName="desTx" presStyleLbl="revTx" presStyleIdx="1" presStyleCnt="6">
        <dgm:presLayoutVars/>
      </dgm:prSet>
      <dgm:spPr/>
    </dgm:pt>
    <dgm:pt modelId="{699EBB10-65D5-4164-A855-7F5FB1C16133}" type="pres">
      <dgm:prSet presAssocID="{2E0FCDA7-ECFB-450F-B1FF-AAA7FBF3DFAF}" presName="sibTrans" presStyleCnt="0"/>
      <dgm:spPr/>
    </dgm:pt>
    <dgm:pt modelId="{A1A380F1-6BA0-4B9A-B23F-942AF56230F8}" type="pres">
      <dgm:prSet presAssocID="{3DA881F3-66D9-4CBB-A2C4-67D40039BEAD}" presName="compNode" presStyleCnt="0"/>
      <dgm:spPr/>
    </dgm:pt>
    <dgm:pt modelId="{5162F8B7-099B-4843-8E7D-A59078456CFE}" type="pres">
      <dgm:prSet presAssocID="{3DA881F3-66D9-4CBB-A2C4-67D40039BEAD}" presName="iconRect" presStyleLbl="node1" presStyleIdx="1" presStyleCnt="3" custLinFactNeighborX="71124" custLinFactNeighborY="4678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995091DC-4EE8-4F78-BF3C-1D18AD114EAA}" type="pres">
      <dgm:prSet presAssocID="{3DA881F3-66D9-4CBB-A2C4-67D40039BEAD}" presName="iconSpace" presStyleCnt="0"/>
      <dgm:spPr/>
    </dgm:pt>
    <dgm:pt modelId="{582368C1-F0F0-4A60-8044-423701999C41}" type="pres">
      <dgm:prSet presAssocID="{3DA881F3-66D9-4CBB-A2C4-67D40039BEAD}" presName="parTx" presStyleLbl="revTx" presStyleIdx="2" presStyleCnt="6" custLinFactNeighborX="15278" custLinFactNeighborY="-19278">
        <dgm:presLayoutVars>
          <dgm:chMax val="0"/>
          <dgm:chPref val="0"/>
        </dgm:presLayoutVars>
      </dgm:prSet>
      <dgm:spPr/>
    </dgm:pt>
    <dgm:pt modelId="{E956F410-0A19-4A6D-A23D-EF964C36AAE7}" type="pres">
      <dgm:prSet presAssocID="{3DA881F3-66D9-4CBB-A2C4-67D40039BEAD}" presName="txSpace" presStyleCnt="0"/>
      <dgm:spPr/>
    </dgm:pt>
    <dgm:pt modelId="{40D24A3F-7F4C-4A1A-B5CA-BB054726A5FC}" type="pres">
      <dgm:prSet presAssocID="{3DA881F3-66D9-4CBB-A2C4-67D40039BEAD}" presName="desTx" presStyleLbl="revTx" presStyleIdx="3" presStyleCnt="6">
        <dgm:presLayoutVars/>
      </dgm:prSet>
      <dgm:spPr/>
    </dgm:pt>
    <dgm:pt modelId="{4AE08175-3425-4925-BE09-DA701E42DB88}" type="pres">
      <dgm:prSet presAssocID="{F1616DBC-B96A-4C48-9566-EF4C4A152718}" presName="sibTrans" presStyleCnt="0"/>
      <dgm:spPr/>
    </dgm:pt>
    <dgm:pt modelId="{1BDD24A5-32ED-4C55-90B1-42F3E69774C6}" type="pres">
      <dgm:prSet presAssocID="{B27D0879-06BC-4AC2-86E0-2DB4A2B05259}" presName="compNode" presStyleCnt="0"/>
      <dgm:spPr/>
    </dgm:pt>
    <dgm:pt modelId="{71FDBE3B-8353-4C4C-9F86-BBE7A13D11EC}" type="pres">
      <dgm:prSet presAssocID="{B27D0879-06BC-4AC2-86E0-2DB4A2B0525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0DD11DDD-AF05-4050-8008-C34A0F50A95C}" type="pres">
      <dgm:prSet presAssocID="{B27D0879-06BC-4AC2-86E0-2DB4A2B05259}" presName="iconSpace" presStyleCnt="0"/>
      <dgm:spPr/>
    </dgm:pt>
    <dgm:pt modelId="{1D1F1555-5242-49D2-BEFD-35333C826161}" type="pres">
      <dgm:prSet presAssocID="{B27D0879-06BC-4AC2-86E0-2DB4A2B05259}" presName="parTx" presStyleLbl="revTx" presStyleIdx="4" presStyleCnt="6">
        <dgm:presLayoutVars>
          <dgm:chMax val="0"/>
          <dgm:chPref val="0"/>
        </dgm:presLayoutVars>
      </dgm:prSet>
      <dgm:spPr/>
    </dgm:pt>
    <dgm:pt modelId="{3190E03E-F151-41D7-89B6-AF11A3371755}" type="pres">
      <dgm:prSet presAssocID="{B27D0879-06BC-4AC2-86E0-2DB4A2B05259}" presName="txSpace" presStyleCnt="0"/>
      <dgm:spPr/>
    </dgm:pt>
    <dgm:pt modelId="{E7E33155-A494-4853-BDB7-11DD5F5D4155}" type="pres">
      <dgm:prSet presAssocID="{B27D0879-06BC-4AC2-86E0-2DB4A2B05259}" presName="desTx" presStyleLbl="revTx" presStyleIdx="5" presStyleCnt="6">
        <dgm:presLayoutVars/>
      </dgm:prSet>
      <dgm:spPr/>
    </dgm:pt>
  </dgm:ptLst>
  <dgm:cxnLst>
    <dgm:cxn modelId="{8BF6EF0C-D725-4EAC-9BB9-C4050C793CAE}" srcId="{6C62833D-74DF-4ABA-9817-7DC9B3F9C14C}" destId="{B27D0879-06BC-4AC2-86E0-2DB4A2B05259}" srcOrd="2" destOrd="0" parTransId="{40041BF9-BC48-4139-855F-68FB1662C4EF}" sibTransId="{6D268318-18C0-4204-91ED-7CC44C90172A}"/>
    <dgm:cxn modelId="{AE6A1419-D639-1446-9A97-001E5B77EDD7}" type="presOf" srcId="{B27D0879-06BC-4AC2-86E0-2DB4A2B05259}" destId="{1D1F1555-5242-49D2-BEFD-35333C826161}" srcOrd="0" destOrd="0" presId="urn:microsoft.com/office/officeart/2018/2/layout/IconLabelDescriptionList"/>
    <dgm:cxn modelId="{BF01FE28-A8B8-E146-9078-14C8B77DB671}" type="presOf" srcId="{7F9A6141-2F67-4ECF-952C-E4F93BBAECB6}" destId="{2293B05B-C2EE-4127-A9E9-A6ECA40FAD48}" srcOrd="0" destOrd="0" presId="urn:microsoft.com/office/officeart/2018/2/layout/IconLabelDescriptionList"/>
    <dgm:cxn modelId="{AE1FF04D-CE9F-CB42-8213-738127F109E9}" type="presOf" srcId="{1669BDB7-A3FC-475F-9488-6CACFEF539ED}" destId="{544B8E27-FF98-4D5B-BECF-EED8B99756DC}" srcOrd="0" destOrd="1" presId="urn:microsoft.com/office/officeart/2018/2/layout/IconLabelDescriptionList"/>
    <dgm:cxn modelId="{E8FCC64F-0D0A-451D-BB9D-01095260E7BC}" srcId="{6C62833D-74DF-4ABA-9817-7DC9B3F9C14C}" destId="{7F9A6141-2F67-4ECF-952C-E4F93BBAECB6}" srcOrd="0" destOrd="0" parTransId="{BCF6AFB1-E64A-4209-8AA3-DA1E83D5670E}" sibTransId="{2E0FCDA7-ECFB-450F-B1FF-AAA7FBF3DFAF}"/>
    <dgm:cxn modelId="{05F79E5D-A658-E84C-9F90-D574D1BEBD44}" type="presOf" srcId="{2C60152F-8794-401B-9AAD-D077EC361F95}" destId="{544B8E27-FF98-4D5B-BECF-EED8B99756DC}" srcOrd="0" destOrd="2" presId="urn:microsoft.com/office/officeart/2018/2/layout/IconLabelDescriptionList"/>
    <dgm:cxn modelId="{3AD0A576-3E2B-3447-A6B3-10CC97616682}" type="presOf" srcId="{B50CE42A-2905-4F6B-8573-5A3029E09AC1}" destId="{544B8E27-FF98-4D5B-BECF-EED8B99756DC}" srcOrd="0" destOrd="0" presId="urn:microsoft.com/office/officeart/2018/2/layout/IconLabelDescriptionList"/>
    <dgm:cxn modelId="{5E86ED8E-B49B-4030-8148-3E85C878B766}" srcId="{6C62833D-74DF-4ABA-9817-7DC9B3F9C14C}" destId="{3DA881F3-66D9-4CBB-A2C4-67D40039BEAD}" srcOrd="1" destOrd="0" parTransId="{AF68DC2F-37C1-4D97-A2BF-5E0321E17A4D}" sibTransId="{F1616DBC-B96A-4C48-9566-EF4C4A152718}"/>
    <dgm:cxn modelId="{E9DC46AF-CA6B-A04F-B4BD-FBF128619AF1}" type="presOf" srcId="{3DA881F3-66D9-4CBB-A2C4-67D40039BEAD}" destId="{582368C1-F0F0-4A60-8044-423701999C41}" srcOrd="0" destOrd="0" presId="urn:microsoft.com/office/officeart/2018/2/layout/IconLabelDescriptionList"/>
    <dgm:cxn modelId="{A5339ACD-2601-4579-9714-97B2FF7C440E}" srcId="{7F9A6141-2F67-4ECF-952C-E4F93BBAECB6}" destId="{1669BDB7-A3FC-475F-9488-6CACFEF539ED}" srcOrd="1" destOrd="0" parTransId="{D3E61E00-2690-4738-A13D-16F0084C23E9}" sibTransId="{EE80C12B-4086-42C2-9B1D-E23EB77CE012}"/>
    <dgm:cxn modelId="{54223FD8-7E0C-9848-89C4-EC077A26867C}" type="presOf" srcId="{6C62833D-74DF-4ABA-9817-7DC9B3F9C14C}" destId="{AA3FED2F-AA69-434A-95C2-36BFB1185E39}" srcOrd="0" destOrd="0" presId="urn:microsoft.com/office/officeart/2018/2/layout/IconLabelDescriptionList"/>
    <dgm:cxn modelId="{9D7B76DD-BC43-4C7C-A55F-FA913EAA5CA0}" srcId="{7F9A6141-2F67-4ECF-952C-E4F93BBAECB6}" destId="{2C60152F-8794-401B-9AAD-D077EC361F95}" srcOrd="2" destOrd="0" parTransId="{9D97D2C4-C17E-42C4-A54D-6FDBF7B926A0}" sibTransId="{BD32BB80-0480-4C8B-AB8B-94F8B6F4403F}"/>
    <dgm:cxn modelId="{1F71C1EC-8BAA-49C6-AACC-61037E74DD9E}" srcId="{7F9A6141-2F67-4ECF-952C-E4F93BBAECB6}" destId="{B50CE42A-2905-4F6B-8573-5A3029E09AC1}" srcOrd="0" destOrd="0" parTransId="{6E85F199-BF2D-4041-AA5C-563A8063D91A}" sibTransId="{34C6852A-0104-4443-939A-64C5BC4767F7}"/>
    <dgm:cxn modelId="{16745456-E0CB-FD46-B367-21F7D3987344}" type="presParOf" srcId="{AA3FED2F-AA69-434A-95C2-36BFB1185E39}" destId="{6AEC7E2B-8C59-4693-87F2-85F538626A93}" srcOrd="0" destOrd="0" presId="urn:microsoft.com/office/officeart/2018/2/layout/IconLabelDescriptionList"/>
    <dgm:cxn modelId="{6277962D-168D-D641-B745-83F56FD3863B}" type="presParOf" srcId="{6AEC7E2B-8C59-4693-87F2-85F538626A93}" destId="{FB6C9926-AC25-42FF-8F4E-C09EA59F73B7}" srcOrd="0" destOrd="0" presId="urn:microsoft.com/office/officeart/2018/2/layout/IconLabelDescriptionList"/>
    <dgm:cxn modelId="{584FC629-643D-2C49-969D-84BDD8CD8E0D}" type="presParOf" srcId="{6AEC7E2B-8C59-4693-87F2-85F538626A93}" destId="{71371A06-DAB3-43E5-B81F-4F90330C7949}" srcOrd="1" destOrd="0" presId="urn:microsoft.com/office/officeart/2018/2/layout/IconLabelDescriptionList"/>
    <dgm:cxn modelId="{B2D0E097-0C12-4E42-9E13-08965B06BF58}" type="presParOf" srcId="{6AEC7E2B-8C59-4693-87F2-85F538626A93}" destId="{2293B05B-C2EE-4127-A9E9-A6ECA40FAD48}" srcOrd="2" destOrd="0" presId="urn:microsoft.com/office/officeart/2018/2/layout/IconLabelDescriptionList"/>
    <dgm:cxn modelId="{46381EDF-CB36-904A-A0AC-A3C4DACD9ED5}" type="presParOf" srcId="{6AEC7E2B-8C59-4693-87F2-85F538626A93}" destId="{423FA6A7-93BD-460A-8FF9-575CF79ABCE3}" srcOrd="3" destOrd="0" presId="urn:microsoft.com/office/officeart/2018/2/layout/IconLabelDescriptionList"/>
    <dgm:cxn modelId="{B91381F5-FBB7-2841-BC3C-393EAC255442}" type="presParOf" srcId="{6AEC7E2B-8C59-4693-87F2-85F538626A93}" destId="{544B8E27-FF98-4D5B-BECF-EED8B99756DC}" srcOrd="4" destOrd="0" presId="urn:microsoft.com/office/officeart/2018/2/layout/IconLabelDescriptionList"/>
    <dgm:cxn modelId="{028A6DC6-5C10-6643-A093-6228C2F45BB8}" type="presParOf" srcId="{AA3FED2F-AA69-434A-95C2-36BFB1185E39}" destId="{699EBB10-65D5-4164-A855-7F5FB1C16133}" srcOrd="1" destOrd="0" presId="urn:microsoft.com/office/officeart/2018/2/layout/IconLabelDescriptionList"/>
    <dgm:cxn modelId="{F915219F-1054-CC46-9431-5DDD395FAF46}" type="presParOf" srcId="{AA3FED2F-AA69-434A-95C2-36BFB1185E39}" destId="{A1A380F1-6BA0-4B9A-B23F-942AF56230F8}" srcOrd="2" destOrd="0" presId="urn:microsoft.com/office/officeart/2018/2/layout/IconLabelDescriptionList"/>
    <dgm:cxn modelId="{2C896C97-DD4E-1A4C-8745-65D1416B89A8}" type="presParOf" srcId="{A1A380F1-6BA0-4B9A-B23F-942AF56230F8}" destId="{5162F8B7-099B-4843-8E7D-A59078456CFE}" srcOrd="0" destOrd="0" presId="urn:microsoft.com/office/officeart/2018/2/layout/IconLabelDescriptionList"/>
    <dgm:cxn modelId="{DCE08331-46C3-334A-B91D-23B22268A6A0}" type="presParOf" srcId="{A1A380F1-6BA0-4B9A-B23F-942AF56230F8}" destId="{995091DC-4EE8-4F78-BF3C-1D18AD114EAA}" srcOrd="1" destOrd="0" presId="urn:microsoft.com/office/officeart/2018/2/layout/IconLabelDescriptionList"/>
    <dgm:cxn modelId="{20C0909D-72FC-5F48-B10F-3E889E1D6A03}" type="presParOf" srcId="{A1A380F1-6BA0-4B9A-B23F-942AF56230F8}" destId="{582368C1-F0F0-4A60-8044-423701999C41}" srcOrd="2" destOrd="0" presId="urn:microsoft.com/office/officeart/2018/2/layout/IconLabelDescriptionList"/>
    <dgm:cxn modelId="{CF8649EE-E804-4542-B036-139039C9D93F}" type="presParOf" srcId="{A1A380F1-6BA0-4B9A-B23F-942AF56230F8}" destId="{E956F410-0A19-4A6D-A23D-EF964C36AAE7}" srcOrd="3" destOrd="0" presId="urn:microsoft.com/office/officeart/2018/2/layout/IconLabelDescriptionList"/>
    <dgm:cxn modelId="{E0A00A9D-4B9D-E04D-B9E8-F12CCD30B4F8}" type="presParOf" srcId="{A1A380F1-6BA0-4B9A-B23F-942AF56230F8}" destId="{40D24A3F-7F4C-4A1A-B5CA-BB054726A5FC}" srcOrd="4" destOrd="0" presId="urn:microsoft.com/office/officeart/2018/2/layout/IconLabelDescriptionList"/>
    <dgm:cxn modelId="{D4E66C3D-35E2-5049-8E01-488BBC90E8A3}" type="presParOf" srcId="{AA3FED2F-AA69-434A-95C2-36BFB1185E39}" destId="{4AE08175-3425-4925-BE09-DA701E42DB88}" srcOrd="3" destOrd="0" presId="urn:microsoft.com/office/officeart/2018/2/layout/IconLabelDescriptionList"/>
    <dgm:cxn modelId="{B3C05996-227B-894C-A947-CDE6E1B1C8E3}" type="presParOf" srcId="{AA3FED2F-AA69-434A-95C2-36BFB1185E39}" destId="{1BDD24A5-32ED-4C55-90B1-42F3E69774C6}" srcOrd="4" destOrd="0" presId="urn:microsoft.com/office/officeart/2018/2/layout/IconLabelDescriptionList"/>
    <dgm:cxn modelId="{CEAD9A2D-7F7E-664C-BB3B-E5932702C137}" type="presParOf" srcId="{1BDD24A5-32ED-4C55-90B1-42F3E69774C6}" destId="{71FDBE3B-8353-4C4C-9F86-BBE7A13D11EC}" srcOrd="0" destOrd="0" presId="urn:microsoft.com/office/officeart/2018/2/layout/IconLabelDescriptionList"/>
    <dgm:cxn modelId="{DF29016B-AF78-2E48-B589-7BCBC4C1EE44}" type="presParOf" srcId="{1BDD24A5-32ED-4C55-90B1-42F3E69774C6}" destId="{0DD11DDD-AF05-4050-8008-C34A0F50A95C}" srcOrd="1" destOrd="0" presId="urn:microsoft.com/office/officeart/2018/2/layout/IconLabelDescriptionList"/>
    <dgm:cxn modelId="{46395AB1-23F3-B44F-85A3-A309AF1C22F6}" type="presParOf" srcId="{1BDD24A5-32ED-4C55-90B1-42F3E69774C6}" destId="{1D1F1555-5242-49D2-BEFD-35333C826161}" srcOrd="2" destOrd="0" presId="urn:microsoft.com/office/officeart/2018/2/layout/IconLabelDescriptionList"/>
    <dgm:cxn modelId="{A0E7570D-C2B5-C745-A64B-467B89428BD5}" type="presParOf" srcId="{1BDD24A5-32ED-4C55-90B1-42F3E69774C6}" destId="{3190E03E-F151-41D7-89B6-AF11A3371755}" srcOrd="3" destOrd="0" presId="urn:microsoft.com/office/officeart/2018/2/layout/IconLabelDescriptionList"/>
    <dgm:cxn modelId="{70B9E2E7-91F4-494A-A08E-915ECD7BBE1D}" type="presParOf" srcId="{1BDD24A5-32ED-4C55-90B1-42F3E69774C6}" destId="{E7E33155-A494-4853-BDB7-11DD5F5D4155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D1F93D-3E08-4B09-976B-CCAB45FD963B}">
      <dsp:nvSpPr>
        <dsp:cNvPr id="0" name=""/>
        <dsp:cNvSpPr/>
      </dsp:nvSpPr>
      <dsp:spPr>
        <a:xfrm>
          <a:off x="0" y="707092"/>
          <a:ext cx="10515600" cy="130540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DF3BA1-D7E3-420A-9507-CFD6BBE617DA}">
      <dsp:nvSpPr>
        <dsp:cNvPr id="0" name=""/>
        <dsp:cNvSpPr/>
      </dsp:nvSpPr>
      <dsp:spPr>
        <a:xfrm>
          <a:off x="394883" y="1000807"/>
          <a:ext cx="717970" cy="7179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E19EC4-2B9D-42A0-A622-82963D477B65}">
      <dsp:nvSpPr>
        <dsp:cNvPr id="0" name=""/>
        <dsp:cNvSpPr/>
      </dsp:nvSpPr>
      <dsp:spPr>
        <a:xfrm>
          <a:off x="1507738" y="707092"/>
          <a:ext cx="9007861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b="0" i="0" kern="1200"/>
            <a:t>Do I have the option to structure my loan as partly fixed or partly floating?</a:t>
          </a:r>
          <a:endParaRPr lang="en-US" sz="2500" kern="1200"/>
        </a:p>
      </dsp:txBody>
      <dsp:txXfrm>
        <a:off x="1507738" y="707092"/>
        <a:ext cx="9007861" cy="1305401"/>
      </dsp:txXfrm>
    </dsp:sp>
    <dsp:sp modelId="{800F72E5-44D5-446B-BFFF-FCC8ABAE83A0}">
      <dsp:nvSpPr>
        <dsp:cNvPr id="0" name=""/>
        <dsp:cNvSpPr/>
      </dsp:nvSpPr>
      <dsp:spPr>
        <a:xfrm>
          <a:off x="0" y="2338844"/>
          <a:ext cx="10515600" cy="130540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2E79F1-FA08-40EB-AB7A-0573468F3B5C}">
      <dsp:nvSpPr>
        <dsp:cNvPr id="0" name=""/>
        <dsp:cNvSpPr/>
      </dsp:nvSpPr>
      <dsp:spPr>
        <a:xfrm>
          <a:off x="394883" y="2632559"/>
          <a:ext cx="717970" cy="7179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DB2248-3CF9-45C2-BC56-426DCE9E80C9}">
      <dsp:nvSpPr>
        <dsp:cNvPr id="0" name=""/>
        <dsp:cNvSpPr/>
      </dsp:nvSpPr>
      <dsp:spPr>
        <a:xfrm>
          <a:off x="1507738" y="2338844"/>
          <a:ext cx="9007861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b="0" i="0" kern="1200"/>
            <a:t>What is the maximum tenure to repay the Loan Against Property</a:t>
          </a:r>
          <a:endParaRPr lang="en-US" sz="2500" kern="1200"/>
        </a:p>
      </dsp:txBody>
      <dsp:txXfrm>
        <a:off x="1507738" y="2338844"/>
        <a:ext cx="9007861" cy="13054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6C9926-AC25-42FF-8F4E-C09EA59F73B7}">
      <dsp:nvSpPr>
        <dsp:cNvPr id="0" name=""/>
        <dsp:cNvSpPr/>
      </dsp:nvSpPr>
      <dsp:spPr>
        <a:xfrm>
          <a:off x="5467" y="1055903"/>
          <a:ext cx="1138429" cy="113842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93B05B-C2EE-4127-A9E9-A6ECA40FAD48}">
      <dsp:nvSpPr>
        <dsp:cNvPr id="0" name=""/>
        <dsp:cNvSpPr/>
      </dsp:nvSpPr>
      <dsp:spPr>
        <a:xfrm>
          <a:off x="5467" y="2298548"/>
          <a:ext cx="3252656" cy="4878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500" kern="1200" dirty="0"/>
            <a:t>Step away from training API to add more customization</a:t>
          </a:r>
        </a:p>
      </dsp:txBody>
      <dsp:txXfrm>
        <a:off x="5467" y="2298548"/>
        <a:ext cx="3252656" cy="487898"/>
      </dsp:txXfrm>
    </dsp:sp>
    <dsp:sp modelId="{544B8E27-FF98-4D5B-BECF-EED8B99756DC}">
      <dsp:nvSpPr>
        <dsp:cNvPr id="0" name=""/>
        <dsp:cNvSpPr/>
      </dsp:nvSpPr>
      <dsp:spPr>
        <a:xfrm>
          <a:off x="5467" y="2834919"/>
          <a:ext cx="3252656" cy="6446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Lr scheduler 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Optimizer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Epochs</a:t>
          </a:r>
        </a:p>
      </dsp:txBody>
      <dsp:txXfrm>
        <a:off x="5467" y="2834919"/>
        <a:ext cx="3252656" cy="644601"/>
      </dsp:txXfrm>
    </dsp:sp>
    <dsp:sp modelId="{5162F8B7-099B-4843-8E7D-A59078456CFE}">
      <dsp:nvSpPr>
        <dsp:cNvPr id="0" name=""/>
        <dsp:cNvSpPr/>
      </dsp:nvSpPr>
      <dsp:spPr>
        <a:xfrm>
          <a:off x="4637035" y="1109159"/>
          <a:ext cx="1138429" cy="113842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2368C1-F0F0-4A60-8044-423701999C41}">
      <dsp:nvSpPr>
        <dsp:cNvPr id="0" name=""/>
        <dsp:cNvSpPr/>
      </dsp:nvSpPr>
      <dsp:spPr>
        <a:xfrm>
          <a:off x="4324279" y="2204491"/>
          <a:ext cx="3252656" cy="4878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500" kern="1200" dirty="0"/>
            <a:t>Train on TD data</a:t>
          </a:r>
        </a:p>
      </dsp:txBody>
      <dsp:txXfrm>
        <a:off x="4324279" y="2204491"/>
        <a:ext cx="3252656" cy="487898"/>
      </dsp:txXfrm>
    </dsp:sp>
    <dsp:sp modelId="{40D24A3F-7F4C-4A1A-B5CA-BB054726A5FC}">
      <dsp:nvSpPr>
        <dsp:cNvPr id="0" name=""/>
        <dsp:cNvSpPr/>
      </dsp:nvSpPr>
      <dsp:spPr>
        <a:xfrm>
          <a:off x="3827338" y="2834919"/>
          <a:ext cx="3252656" cy="6446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FDBE3B-8353-4C4C-9F86-BBE7A13D11EC}">
      <dsp:nvSpPr>
        <dsp:cNvPr id="0" name=""/>
        <dsp:cNvSpPr/>
      </dsp:nvSpPr>
      <dsp:spPr>
        <a:xfrm>
          <a:off x="7649209" y="1055903"/>
          <a:ext cx="1138429" cy="113842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1F1555-5242-49D2-BEFD-35333C826161}">
      <dsp:nvSpPr>
        <dsp:cNvPr id="0" name=""/>
        <dsp:cNvSpPr/>
      </dsp:nvSpPr>
      <dsp:spPr>
        <a:xfrm>
          <a:off x="7649209" y="2298548"/>
          <a:ext cx="3252656" cy="4878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500" kern="1200"/>
            <a:t>Models attending to whole conversations (DialogueRNN)</a:t>
          </a:r>
        </a:p>
      </dsp:txBody>
      <dsp:txXfrm>
        <a:off x="7649209" y="2298548"/>
        <a:ext cx="3252656" cy="487898"/>
      </dsp:txXfrm>
    </dsp:sp>
    <dsp:sp modelId="{E7E33155-A494-4853-BDB7-11DD5F5D4155}">
      <dsp:nvSpPr>
        <dsp:cNvPr id="0" name=""/>
        <dsp:cNvSpPr/>
      </dsp:nvSpPr>
      <dsp:spPr>
        <a:xfrm>
          <a:off x="7649209" y="2834919"/>
          <a:ext cx="3252656" cy="6446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15421-DCAC-E9B0-677A-6B5E5ACA11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62DA80-688C-E8A5-21C4-B0175E8F2B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5DE9F-C2B1-FFBE-2D8F-D8470BE72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1522-7046-4F42-859D-8703C6795061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4739F-2D83-091D-02A0-883D0E691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942B6-4CDD-5B94-8E80-053A4A74F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7B042-B066-A546-A3D5-F141D21BE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525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EA795-73B8-6AD0-4A06-F48927581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88A3D0-AF98-9240-F1F6-55843D5CD5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87A830-267A-8556-0530-F9BB28505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1522-7046-4F42-859D-8703C6795061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B40AC-6597-24EE-0A84-0B97A4821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69C6DC-6D68-4022-F848-86441E624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7B042-B066-A546-A3D5-F141D21BE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804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44949D-0B4A-3406-E555-93524E36C2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78D93F-978F-B69B-B2AE-C8A527E35B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561399-20E0-C739-09E0-28D3CA900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1522-7046-4F42-859D-8703C6795061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6EF88-59D1-9F38-68E4-979EF7189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8FE637-4BCC-D70E-8628-A7F729841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7B042-B066-A546-A3D5-F141D21BE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4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37C6A-6D5B-70EF-C1E4-953904904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77C90-F37A-61FF-5CCE-7FBF5609C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E6CF0E-29DF-4680-959C-6D1F7815A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1522-7046-4F42-859D-8703C6795061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C22EA0-4827-57B5-BE66-D7431C2F5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71D6E2-2D17-D5A7-AF69-0935D6D2D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7B042-B066-A546-A3D5-F141D21BE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202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FCCCC-6C36-3E02-D690-75B74B7B6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DDCF23-5B14-A4D4-07E4-66FF9BF15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AC1BE5-A8D3-023C-F694-22E6B709D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1522-7046-4F42-859D-8703C6795061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FE7C8-F384-23E3-6448-10723DDD5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AA8117-FB46-E090-1553-FBA5C242A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7B042-B066-A546-A3D5-F141D21BE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77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C0FB4-A6E2-F029-9075-37488CD05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83D93-C178-B83B-F702-AC2B28F77F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AF4114-FD83-253B-EC11-8D2C70EF78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5C9EE1-81A5-A8FC-A8BF-E90EB52F2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1522-7046-4F42-859D-8703C6795061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3FF96B-414C-3325-566A-D3C13A027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E01AE4-990B-7FB9-B015-07821A89B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7B042-B066-A546-A3D5-F141D21BE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909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BECFE-D17E-79B8-6DEB-778542676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E51BC4-C2E5-7B00-347C-649BDD551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82E7CE-38D8-BDB6-A863-F346282B0A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173877-D783-4288-B4B8-810827AD81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F638A2-EAB0-A251-9352-455209BE6D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5FA16F-C188-A280-FD20-B445E6518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1522-7046-4F42-859D-8703C6795061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E785CE-8D26-3380-D620-546B35AA2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FED9DC-24DC-BD53-8843-1850FBD26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7B042-B066-A546-A3D5-F141D21BE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189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03F40-8139-B429-0F26-E460C830B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27F61F-B0C8-0429-9BC5-755F17781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1522-7046-4F42-859D-8703C6795061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191D9F-2AA5-80B8-D91B-20BD7A9BE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44E92A-8B88-BE99-1279-C0E2C5E86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7B042-B066-A546-A3D5-F141D21BE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388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C8B31D-E073-F1F7-8BB6-54E5C043B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1522-7046-4F42-859D-8703C6795061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983072-DEF7-3712-8338-0822B73FC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C7A864-D80F-A30C-E147-888B212B2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7B042-B066-A546-A3D5-F141D21BE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964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72EC-F832-F544-7EAF-358AD3F74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82B84-B6F0-2FC3-D7EB-C6436680C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104D21-8BD2-9E8E-996C-8208ED36ED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6F2BA-C099-4543-CE2D-43BB16E22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1522-7046-4F42-859D-8703C6795061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3E55C-DE7C-F98F-92D3-1BECC853F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0634BB-66C8-BDA2-54F1-61B3D3ECC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7B042-B066-A546-A3D5-F141D21BE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423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54A82-934B-FB0B-4CB8-90A1144FF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51FF61-D47E-E159-8855-502127AF78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6AE2AC-585D-2E42-5F55-8E76F2D190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5CBE51-74BB-66B0-F42C-75A77EC1E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1522-7046-4F42-859D-8703C6795061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0E7E2E-3CBC-8271-8379-7AAB1F234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C8356-5C7A-3D09-ADB5-8492F5095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7B042-B066-A546-A3D5-F141D21BE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53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734307-519D-7616-17F9-52DF03DDC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8EAE67-AB4B-A020-E328-6A12B2B83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C3B27E-295F-E3C5-EB06-6B3673C13C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291522-7046-4F42-859D-8703C6795061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6D7A0-5623-93CF-59A4-816B9A134E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0F323-184C-ED63-2BEF-AE9C949AE2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B7B042-B066-A546-A3D5-F141D21BE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340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81195A-265B-43D2-1110-A42A84A388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74587" y="844805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en-US" sz="2800" dirty="0">
                <a:solidFill>
                  <a:schemeClr val="tx2"/>
                </a:solidFill>
              </a:rPr>
              <a:t>Implementing transformers for casual language modeling for word suggestion on TD </a:t>
            </a:r>
            <a:r>
              <a:rPr lang="en-US" sz="2800" dirty="0" err="1">
                <a:solidFill>
                  <a:schemeClr val="tx2"/>
                </a:solidFill>
              </a:rPr>
              <a:t>Clari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43A204-BD8F-0A24-0245-FDA4199BA8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37014" y="1722504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en-US" sz="2000" dirty="0"/>
              <a:t>Sarah Sinha</a:t>
            </a:r>
          </a:p>
        </p:txBody>
      </p:sp>
      <p:pic>
        <p:nvPicPr>
          <p:cNvPr id="7" name="Graphic 6" descr="Head with Gears">
            <a:extLst>
              <a:ext uri="{FF2B5EF4-FFF2-40B4-BE49-F238E27FC236}">
                <a16:creationId xmlns:a16="http://schemas.microsoft.com/office/drawing/2014/main" id="{0A4B0675-517E-7745-E06C-C9D765D394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55860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FDF5B-921B-4EC9-E467-AB01B70C6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88775"/>
            <a:ext cx="3932237" cy="628095"/>
          </a:xfrm>
        </p:spPr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1CEF31-844F-CE46-974D-4C7094F84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42DCEA-4694-FA04-2D40-B54F75EA49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26754" y="987425"/>
            <a:ext cx="3932237" cy="3811588"/>
          </a:xfrm>
        </p:spPr>
        <p:txBody>
          <a:bodyPr/>
          <a:lstStyle/>
          <a:p>
            <a:r>
              <a:rPr lang="en-US" sz="1600" dirty="0">
                <a:effectLst/>
                <a:latin typeface="Segoe UI" panose="020B0502040204020203" pitchFamily="34" charset="0"/>
              </a:rPr>
              <a:t>TD </a:t>
            </a:r>
            <a:r>
              <a:rPr lang="en-US" sz="1600" dirty="0" err="1">
                <a:effectLst/>
                <a:latin typeface="Segoe UI" panose="020B0502040204020203" pitchFamily="34" charset="0"/>
              </a:rPr>
              <a:t>Clari</a:t>
            </a:r>
            <a:r>
              <a:rPr lang="en-US" sz="1600" dirty="0">
                <a:effectLst/>
                <a:latin typeface="Segoe UI" panose="020B0502040204020203" pitchFamily="34" charset="0"/>
              </a:rPr>
              <a:t> uses the built in Apple keyboard for next word prediction. As a result, generated words aren’t relative to the banking domain.</a:t>
            </a:r>
          </a:p>
          <a:p>
            <a:endParaRPr lang="en-US" dirty="0">
              <a:latin typeface="Segoe UI" panose="020B0502040204020203" pitchFamily="34" charset="0"/>
            </a:endParaRPr>
          </a:p>
          <a:p>
            <a:r>
              <a:rPr lang="en-US" sz="1600" dirty="0">
                <a:effectLst/>
                <a:latin typeface="Segoe UI" panose="020B0502040204020203" pitchFamily="34" charset="0"/>
              </a:rPr>
              <a:t>This provides a missed opportunity to think like a customer. Fine tuning transformers for casual language modelling </a:t>
            </a:r>
            <a:r>
              <a:rPr lang="en-US" dirty="0">
                <a:latin typeface="Segoe UI" panose="020B0502040204020203" pitchFamily="34" charset="0"/>
              </a:rPr>
              <a:t>for the banking domain will help less financially literate customers convey utterances more effectively. </a:t>
            </a:r>
            <a:endParaRPr lang="en-US" sz="1600" dirty="0">
              <a:effectLst/>
              <a:latin typeface="Segoe UI" panose="020B0502040204020203" pitchFamily="34" charset="0"/>
            </a:endParaRPr>
          </a:p>
          <a:p>
            <a:endParaRPr lang="en-US" dirty="0"/>
          </a:p>
        </p:txBody>
      </p:sp>
      <p:pic>
        <p:nvPicPr>
          <p:cNvPr id="5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9B3DBF41-5805-C39E-0B0D-1DF332B5FE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1951" y="0"/>
            <a:ext cx="3168763" cy="6858000"/>
          </a:xfrm>
          <a:prstGeom prst="rect">
            <a:avLst/>
          </a:prstGeom>
        </p:spPr>
      </p:pic>
      <p:pic>
        <p:nvPicPr>
          <p:cNvPr id="6" name="Picture 5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73918251-1909-28BC-57BC-9412230EF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3188" y="0"/>
            <a:ext cx="31687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789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50254145-690B-DE08-E385-635941670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4919" y="0"/>
            <a:ext cx="3168763" cy="6858000"/>
          </a:xfrm>
          <a:prstGeom prst="rect">
            <a:avLst/>
          </a:prstGeom>
        </p:spPr>
      </p:pic>
      <p:pic>
        <p:nvPicPr>
          <p:cNvPr id="5" name="Picture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09946F29-1FEC-9629-FD94-C8D95E4CE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0151" y="0"/>
            <a:ext cx="3168763" cy="6858000"/>
          </a:xfrm>
          <a:prstGeom prst="rect">
            <a:avLst/>
          </a:prstGeom>
        </p:spPr>
      </p:pic>
      <p:pic>
        <p:nvPicPr>
          <p:cNvPr id="7" name="Picture 6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62AEA11E-17F7-2BB7-1A22-D5E7FFC3DE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688" y="0"/>
            <a:ext cx="31687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342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5CAFF-DBAD-D66C-FC37-460F48A89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Current Landscape</a:t>
            </a:r>
            <a:endParaRPr lang="en-US" dirty="0"/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7963C13-05BC-C392-00E6-5E38C47D14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767325"/>
            <a:ext cx="5839078" cy="3481442"/>
          </a:xfrm>
        </p:spPr>
      </p:pic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57106572-C606-67B2-FAB2-1251B9074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1816" y="4794019"/>
            <a:ext cx="10183262" cy="16988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02EC5FF-DC23-6404-30AA-86090F860B72}"/>
              </a:ext>
            </a:extLst>
          </p:cNvPr>
          <p:cNvSpPr txBox="1"/>
          <p:nvPr/>
        </p:nvSpPr>
        <p:spPr>
          <a:xfrm>
            <a:off x="496956" y="1431235"/>
            <a:ext cx="53671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One open source model fine tuned on banking CB data (which has issues –see below)</a:t>
            </a:r>
          </a:p>
          <a:p>
            <a:pPr marL="285750" indent="-285750">
              <a:buFontTx/>
              <a:buChar char="-"/>
            </a:pPr>
            <a:r>
              <a:rPr lang="en-US" dirty="0"/>
              <a:t>Many banking models but for other NLP tasks – </a:t>
            </a:r>
            <a:r>
              <a:rPr lang="en-US" dirty="0" err="1"/>
              <a:t>eg.</a:t>
            </a:r>
            <a:r>
              <a:rPr lang="en-US" dirty="0"/>
              <a:t> Financial sentiment analysis, classification, etc.</a:t>
            </a:r>
          </a:p>
        </p:txBody>
      </p:sp>
    </p:spTree>
    <p:extLst>
      <p:ext uri="{BB962C8B-B14F-4D97-AF65-F5344CB8AC3E}">
        <p14:creationId xmlns:p14="http://schemas.microsoft.com/office/powerpoint/2010/main" val="1512697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3E78-E330-02C8-A65E-4950E12A8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– Banking FAQ Bot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AD64DCE-E797-C618-E402-788CF95C4D9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16796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42AAC-9E7C-AC2E-C11E-DB2FF6AB7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BB640-FD09-8B5E-4B71-82FF3BBC9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HDFC </a:t>
            </a:r>
            <a:r>
              <a:rPr lang="en-US" dirty="0">
                <a:sym typeface="Wingdings" pitchFamily="2" charset="2"/>
              </a:rPr>
              <a:t> TD</a:t>
            </a:r>
          </a:p>
          <a:p>
            <a:r>
              <a:rPr lang="en-US" dirty="0">
                <a:sym typeface="Wingdings" pitchFamily="2" charset="2"/>
              </a:rPr>
              <a:t>Random capitalizations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928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5E536-8C34-87DD-76BB-BD03A8CB9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FCAF07A7-769A-B123-8778-137F420CC4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3050" y="2197894"/>
            <a:ext cx="9105900" cy="36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753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7301F447-EEF7-48F5-AF73-7566EE7F6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965E37-B4DD-3246-E386-748F0810E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34644"/>
            <a:ext cx="10509504" cy="1076914"/>
          </a:xfrm>
        </p:spPr>
        <p:txBody>
          <a:bodyPr anchor="ctr">
            <a:normAutofit/>
          </a:bodyPr>
          <a:lstStyle/>
          <a:p>
            <a:r>
              <a:rPr lang="en-US" sz="4000"/>
              <a:t>Next Steps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772" y="0"/>
            <a:ext cx="10506456" cy="1913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512994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54FA631E-D547-AC5F-F54C-7B0B3727D0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6789992"/>
              </p:ext>
            </p:extLst>
          </p:nvPr>
        </p:nvGraphicFramePr>
        <p:xfrm>
          <a:off x="755375" y="1746202"/>
          <a:ext cx="10907334" cy="45354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74412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F579B-6DDC-C668-D2CE-7025578AA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8F034-EF1D-BBF3-CD1C-034E27973B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621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4562</TotalTime>
  <Words>181</Words>
  <Application>Microsoft Macintosh PowerPoint</Application>
  <PresentationFormat>Widescreen</PresentationFormat>
  <Paragraphs>24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Segoe UI</vt:lpstr>
      <vt:lpstr>Office Theme</vt:lpstr>
      <vt:lpstr>Implementing transformers for casual language modeling for word suggestion on TD Clari</vt:lpstr>
      <vt:lpstr>The Problem</vt:lpstr>
      <vt:lpstr>PowerPoint Presentation</vt:lpstr>
      <vt:lpstr>Current Landscape</vt:lpstr>
      <vt:lpstr>Dataset – Banking FAQ Bot</vt:lpstr>
      <vt:lpstr>Preprocessing</vt:lpstr>
      <vt:lpstr>Results</vt:lpstr>
      <vt:lpstr>Next Steps</vt:lpstr>
      <vt:lpstr>Problems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Implementing transformers for casual language modeling for word suggestion on TD Clari</dc:title>
  <dc:creator>Sarah Sinha</dc:creator>
  <cp:lastModifiedBy>Sarah Sinha</cp:lastModifiedBy>
  <cp:revision>2</cp:revision>
  <dcterms:created xsi:type="dcterms:W3CDTF">2022-11-25T14:55:13Z</dcterms:created>
  <dcterms:modified xsi:type="dcterms:W3CDTF">2022-11-28T19:36:22Z</dcterms:modified>
</cp:coreProperties>
</file>

<file path=docProps/thumbnail.jpeg>
</file>